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56" r:id="rId3"/>
    <p:sldId id="257" r:id="rId4"/>
    <p:sldId id="258" r:id="rId5"/>
    <p:sldId id="262" r:id="rId6"/>
    <p:sldId id="25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13D5F-084F-9341-B962-DB7C4AC13F1D}" v="100" dt="2021-04-01T23:35:07.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7"/>
    <p:restoredTop sz="96029"/>
  </p:normalViewPr>
  <p:slideViewPr>
    <p:cSldViewPr snapToGrid="0" snapToObjects="1">
      <p:cViewPr varScale="1">
        <p:scale>
          <a:sx n="104" d="100"/>
          <a:sy n="104" d="100"/>
        </p:scale>
        <p:origin x="23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B8A478-E2AC-3D44-85D8-C28C6E6BB54A}"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281325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8A478-E2AC-3D44-85D8-C28C6E6BB54A}"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5315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8A478-E2AC-3D44-85D8-C28C6E6BB54A}"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391302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8A478-E2AC-3D44-85D8-C28C6E6BB54A}"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175171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B8A478-E2AC-3D44-85D8-C28C6E6BB54A}"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825673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B8A478-E2AC-3D44-85D8-C28C6E6BB54A}" type="datetimeFigureOut">
              <a:rPr lang="en-US" smtClean="0"/>
              <a:t>4/2/21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421528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B8A478-E2AC-3D44-85D8-C28C6E6BB54A}" type="datetimeFigureOut">
              <a:rPr lang="en-US" smtClean="0"/>
              <a:t>4/2/21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1575838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8A478-E2AC-3D44-85D8-C28C6E6BB54A}" type="datetimeFigureOut">
              <a:rPr lang="en-US" smtClean="0"/>
              <a:t>4/2/21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397299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8A478-E2AC-3D44-85D8-C28C6E6BB54A}" type="datetimeFigureOut">
              <a:rPr lang="en-US" smtClean="0"/>
              <a:t>4/2/21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167817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B8A478-E2AC-3D44-85D8-C28C6E6BB54A}" type="datetimeFigureOut">
              <a:rPr lang="en-US" smtClean="0"/>
              <a:t>4/2/21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3136604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B8A478-E2AC-3D44-85D8-C28C6E6BB54A}" type="datetimeFigureOut">
              <a:rPr lang="en-US" smtClean="0"/>
              <a:t>4/2/21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E632-CBB9-8942-85B1-679C9EE70749}" type="slidenum">
              <a:rPr lang="en-US" smtClean="0"/>
              <a:t>‹#›</a:t>
            </a:fld>
            <a:endParaRPr lang="en-US"/>
          </a:p>
        </p:txBody>
      </p:sp>
    </p:spTree>
    <p:extLst>
      <p:ext uri="{BB962C8B-B14F-4D97-AF65-F5344CB8AC3E}">
        <p14:creationId xmlns:p14="http://schemas.microsoft.com/office/powerpoint/2010/main" val="311636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8A478-E2AC-3D44-85D8-C28C6E6BB54A}" type="datetimeFigureOut">
              <a:rPr lang="en-US" smtClean="0"/>
              <a:t>4/2/21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5E632-CBB9-8942-85B1-679C9EE70749}" type="slidenum">
              <a:rPr lang="en-US" smtClean="0"/>
              <a:t>‹#›</a:t>
            </a:fld>
            <a:endParaRPr lang="en-US"/>
          </a:p>
        </p:txBody>
      </p:sp>
    </p:spTree>
    <p:extLst>
      <p:ext uri="{BB962C8B-B14F-4D97-AF65-F5344CB8AC3E}">
        <p14:creationId xmlns:p14="http://schemas.microsoft.com/office/powerpoint/2010/main" val="26517528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astronomy.com/magazine/ask-"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hst-/"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object, outdoor, star, night&#10;&#10;Description automatically generated">
            <a:extLst>
              <a:ext uri="{FF2B5EF4-FFF2-40B4-BE49-F238E27FC236}">
                <a16:creationId xmlns:a16="http://schemas.microsoft.com/office/drawing/2014/main" id="{0DA8859D-E0E2-0D40-A2ED-7B9EDAAC1601}"/>
              </a:ext>
            </a:extLst>
          </p:cNvPr>
          <p:cNvPicPr>
            <a:picLocks noChangeAspect="1"/>
          </p:cNvPicPr>
          <p:nvPr/>
        </p:nvPicPr>
        <p:blipFill rotWithShape="1">
          <a:blip r:embed="rId2">
            <a:alphaModFix amt="70000"/>
          </a:blip>
          <a:srcRect l="444"/>
          <a:stretch/>
        </p:blipFill>
        <p:spPr>
          <a:xfrm>
            <a:off x="0" y="10"/>
            <a:ext cx="12192000" cy="6857990"/>
          </a:xfrm>
          <a:prstGeom prst="rect">
            <a:avLst/>
          </a:prstGeom>
        </p:spPr>
      </p:pic>
      <p:sp>
        <p:nvSpPr>
          <p:cNvPr id="3" name="TextBox 2">
            <a:extLst>
              <a:ext uri="{FF2B5EF4-FFF2-40B4-BE49-F238E27FC236}">
                <a16:creationId xmlns:a16="http://schemas.microsoft.com/office/drawing/2014/main" id="{32B1AD74-2AA2-1440-9352-A1C75AFD0D22}"/>
              </a:ext>
            </a:extLst>
          </p:cNvPr>
          <p:cNvSpPr txBox="1"/>
          <p:nvPr/>
        </p:nvSpPr>
        <p:spPr>
          <a:xfrm>
            <a:off x="1317171" y="1240972"/>
            <a:ext cx="8926286" cy="3447098"/>
          </a:xfrm>
          <a:prstGeom prst="rect">
            <a:avLst/>
          </a:prstGeom>
          <a:noFill/>
        </p:spPr>
        <p:txBody>
          <a:bodyPr wrap="square" rtlCol="0">
            <a:spAutoFit/>
          </a:bodyPr>
          <a:lstStyle/>
          <a:p>
            <a:pPr algn="ctr"/>
            <a:r>
              <a:rPr lang="en-US" sz="4800" b="1" dirty="0">
                <a:solidFill>
                  <a:prstClr val="white"/>
                </a:solidFill>
                <a:latin typeface="+mj-lt"/>
              </a:rPr>
              <a:t>SKYSURF: Measuring the Brightness of the Sky</a:t>
            </a:r>
          </a:p>
          <a:p>
            <a:pPr algn="ctr"/>
            <a:br>
              <a:rPr lang="en-US" sz="2000" b="1" dirty="0">
                <a:solidFill>
                  <a:prstClr val="white"/>
                </a:solidFill>
                <a:latin typeface="Calibri Light" panose="020F0302020204030204"/>
              </a:rPr>
            </a:br>
            <a:r>
              <a:rPr lang="en-US" sz="2800" b="1" dirty="0">
                <a:solidFill>
                  <a:prstClr val="white"/>
                </a:solidFill>
                <a:latin typeface="+mj-lt"/>
              </a:rPr>
              <a:t>Presented by: Jessica Berkheimer</a:t>
            </a:r>
          </a:p>
          <a:p>
            <a:pPr algn="ctr"/>
            <a:r>
              <a:rPr lang="en-US" sz="2800" b="1" dirty="0">
                <a:solidFill>
                  <a:prstClr val="white"/>
                </a:solidFill>
                <a:latin typeface="+mj-lt"/>
              </a:rPr>
              <a:t>Mentors: </a:t>
            </a:r>
            <a:r>
              <a:rPr lang="en-US" sz="2800" b="1" dirty="0" err="1">
                <a:solidFill>
                  <a:prstClr val="white"/>
                </a:solidFill>
                <a:latin typeface="+mj-lt"/>
              </a:rPr>
              <a:t>Rogier</a:t>
            </a:r>
            <a:r>
              <a:rPr lang="en-US" sz="2800" b="1" dirty="0">
                <a:solidFill>
                  <a:prstClr val="white"/>
                </a:solidFill>
                <a:latin typeface="+mj-lt"/>
              </a:rPr>
              <a:t> Windhorst, Timothy Carleton</a:t>
            </a:r>
          </a:p>
          <a:p>
            <a:pPr algn="ctr"/>
            <a:r>
              <a:rPr lang="en-US" sz="2800" b="1" dirty="0" err="1">
                <a:solidFill>
                  <a:prstClr val="white"/>
                </a:solidFill>
                <a:latin typeface="+mj-lt"/>
              </a:rPr>
              <a:t>jberkhei@asu.edu</a:t>
            </a:r>
            <a:endParaRPr lang="en-US" sz="2800" dirty="0">
              <a:latin typeface="+mj-lt"/>
            </a:endParaRPr>
          </a:p>
          <a:p>
            <a:endParaRPr lang="en-US" dirty="0"/>
          </a:p>
        </p:txBody>
      </p:sp>
      <p:pic>
        <p:nvPicPr>
          <p:cNvPr id="20" name="Picture 19" descr="footer space grant.tif">
            <a:extLst>
              <a:ext uri="{FF2B5EF4-FFF2-40B4-BE49-F238E27FC236}">
                <a16:creationId xmlns:a16="http://schemas.microsoft.com/office/drawing/2014/main" id="{9F9B727B-AE63-FE41-B80A-6E758D7C4139}"/>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0" y="5540829"/>
            <a:ext cx="12192000" cy="1317161"/>
          </a:xfrm>
          <a:prstGeom prst="rect">
            <a:avLst/>
          </a:prstGeom>
        </p:spPr>
      </p:pic>
    </p:spTree>
    <p:extLst>
      <p:ext uri="{BB962C8B-B14F-4D97-AF65-F5344CB8AC3E}">
        <p14:creationId xmlns:p14="http://schemas.microsoft.com/office/powerpoint/2010/main" val="2903133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oter space grant.tif">
            <a:extLst>
              <a:ext uri="{FF2B5EF4-FFF2-40B4-BE49-F238E27FC236}">
                <a16:creationId xmlns:a16="http://schemas.microsoft.com/office/drawing/2014/main" id="{E405F573-589E-0347-8745-6210DCA52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774990"/>
            <a:ext cx="21945600" cy="2143410"/>
          </a:xfrm>
          <a:prstGeom prst="rect">
            <a:avLst/>
          </a:prstGeom>
        </p:spPr>
      </p:pic>
      <p:sp>
        <p:nvSpPr>
          <p:cNvPr id="8" name="TextBox 7">
            <a:extLst>
              <a:ext uri="{FF2B5EF4-FFF2-40B4-BE49-F238E27FC236}">
                <a16:creationId xmlns:a16="http://schemas.microsoft.com/office/drawing/2014/main" id="{95DC6748-6D34-BB48-8BCB-2E9D6506104B}"/>
              </a:ext>
            </a:extLst>
          </p:cNvPr>
          <p:cNvSpPr txBox="1"/>
          <p:nvPr/>
        </p:nvSpPr>
        <p:spPr>
          <a:xfrm>
            <a:off x="668284" y="2175807"/>
            <a:ext cx="4890053" cy="3877985"/>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defTabSz="3135313" fontAlgn="base">
              <a:spcBef>
                <a:spcPct val="0"/>
              </a:spcBef>
              <a:spcAft>
                <a:spcPct val="0"/>
              </a:spcAft>
            </a:pPr>
            <a:r>
              <a:rPr lang="en-US" sz="2800" dirty="0">
                <a:latin typeface="Arial" panose="020B0604020202020204" pitchFamily="34" charset="0"/>
                <a:cs typeface="Arial" panose="020B0604020202020204" pitchFamily="34" charset="0"/>
              </a:rPr>
              <a:t>Motivation:</a:t>
            </a:r>
          </a:p>
          <a:p>
            <a:pPr marL="342900" indent="-342900" defTabSz="3135313">
              <a:buFont typeface="Arial" panose="020B0604020202020204" pitchFamily="34" charset="0"/>
              <a:buChar char="•"/>
            </a:pPr>
            <a:r>
              <a:rPr lang="en-US" sz="2000" dirty="0">
                <a:latin typeface="Arial" panose="020B0604020202020204" pitchFamily="34" charset="0"/>
                <a:cs typeface="Arial" panose="020B0604020202020204" pitchFamily="34" charset="0"/>
              </a:rPr>
              <a:t>Despite how dark the night sky appears, our view of the Universe is clouded by light from within our Solar System. </a:t>
            </a:r>
          </a:p>
          <a:p>
            <a:pPr marL="342900" indent="-342900" defTabSz="3135313">
              <a:buFont typeface="Arial" panose="020B0604020202020204" pitchFamily="34" charset="0"/>
              <a:buChar char="•"/>
            </a:pPr>
            <a:r>
              <a:rPr lang="en-US" sz="2000" dirty="0">
                <a:latin typeface="Arial" panose="020B0604020202020204" pitchFamily="34" charset="0"/>
                <a:cs typeface="Arial" panose="020B0604020202020204" pitchFamily="34" charset="0"/>
              </a:rPr>
              <a:t>Knowing the level of extragalactic background light can help us understand where that light comes from. Is it diffuse galaxies and galaxy clusters in our own backyard, or echoes of light from the first stars?</a:t>
            </a:r>
          </a:p>
          <a:p>
            <a:endParaRPr lang="en-US" dirty="0"/>
          </a:p>
        </p:txBody>
      </p:sp>
      <p:sp>
        <p:nvSpPr>
          <p:cNvPr id="9" name="TextBox 8">
            <a:extLst>
              <a:ext uri="{FF2B5EF4-FFF2-40B4-BE49-F238E27FC236}">
                <a16:creationId xmlns:a16="http://schemas.microsoft.com/office/drawing/2014/main" id="{2BF395B5-52D7-4B46-8E55-9C69F79B370C}"/>
              </a:ext>
            </a:extLst>
          </p:cNvPr>
          <p:cNvSpPr txBox="1"/>
          <p:nvPr/>
        </p:nvSpPr>
        <p:spPr>
          <a:xfrm>
            <a:off x="6885458" y="2175807"/>
            <a:ext cx="4638258" cy="393954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lvl="0" defTabSz="3135313" fontAlgn="base">
              <a:spcBef>
                <a:spcPct val="0"/>
              </a:spcBef>
              <a:spcAft>
                <a:spcPct val="0"/>
              </a:spcAft>
            </a:pPr>
            <a:r>
              <a:rPr lang="en-US" sz="2800" dirty="0">
                <a:solidFill>
                  <a:srgbClr val="000000"/>
                </a:solidFill>
                <a:latin typeface="Arial" charset="0"/>
                <a:ea typeface="Osaka" charset="-128"/>
              </a:rPr>
              <a:t>Goal:</a:t>
            </a:r>
          </a:p>
          <a:p>
            <a:pPr lvl="0" defTabSz="3135313" fontAlgn="base">
              <a:spcBef>
                <a:spcPct val="0"/>
              </a:spcBef>
              <a:spcAft>
                <a:spcPct val="0"/>
              </a:spcAft>
            </a:pPr>
            <a:r>
              <a:rPr lang="en-US" sz="2400" dirty="0">
                <a:solidFill>
                  <a:srgbClr val="000000"/>
                </a:solidFill>
                <a:latin typeface="Arial" charset="0"/>
                <a:ea typeface="Osaka" charset="-128"/>
                <a:cs typeface="Arial"/>
              </a:rPr>
              <a:t>To answer the questions:</a:t>
            </a:r>
          </a:p>
          <a:p>
            <a:pPr marL="914400" lvl="1" indent="-457200" defTabSz="3135313" fontAlgn="base">
              <a:spcBef>
                <a:spcPct val="0"/>
              </a:spcBef>
              <a:spcAft>
                <a:spcPct val="0"/>
              </a:spcAft>
              <a:buFont typeface="Arial" panose="020B0604020202020204" pitchFamily="34" charset="0"/>
              <a:buChar char="•"/>
            </a:pPr>
            <a:r>
              <a:rPr lang="en-US" sz="2000" dirty="0">
                <a:solidFill>
                  <a:srgbClr val="000000"/>
                </a:solidFill>
                <a:latin typeface="Arial" charset="0"/>
                <a:ea typeface="Osaka" charset="-128"/>
              </a:rPr>
              <a:t>Do all the galaxies we see in the images account for the extragalactic (and extrasolar) light? </a:t>
            </a:r>
          </a:p>
          <a:p>
            <a:pPr marL="914400" lvl="1" indent="-457200" defTabSz="914400" fontAlgn="base">
              <a:spcBef>
                <a:spcPct val="0"/>
              </a:spcBef>
              <a:spcAft>
                <a:spcPct val="0"/>
              </a:spcAft>
              <a:buFont typeface="Arial" panose="020B0604020202020204" pitchFamily="34" charset="0"/>
              <a:buChar char="•"/>
            </a:pPr>
            <a:r>
              <a:rPr lang="en-US" sz="2000" dirty="0">
                <a:solidFill>
                  <a:srgbClr val="000000"/>
                </a:solidFill>
                <a:latin typeface="Arial" charset="0"/>
                <a:ea typeface="Osaka" charset="-128"/>
              </a:rPr>
              <a:t>Are there other sources of light that we haven't identified yet, such as debris from merging galaxies, light from the earliest galaxies?</a:t>
            </a:r>
          </a:p>
          <a:p>
            <a:endParaRPr lang="en-US" dirty="0"/>
          </a:p>
        </p:txBody>
      </p:sp>
      <p:sp>
        <p:nvSpPr>
          <p:cNvPr id="7" name="TextBox 6">
            <a:extLst>
              <a:ext uri="{FF2B5EF4-FFF2-40B4-BE49-F238E27FC236}">
                <a16:creationId xmlns:a16="http://schemas.microsoft.com/office/drawing/2014/main" id="{6CCDDAC2-D520-E043-B528-57C133DEAC82}"/>
              </a:ext>
            </a:extLst>
          </p:cNvPr>
          <p:cNvSpPr txBox="1"/>
          <p:nvPr/>
        </p:nvSpPr>
        <p:spPr>
          <a:xfrm>
            <a:off x="10246296" y="6488668"/>
            <a:ext cx="2080591" cy="369332"/>
          </a:xfrm>
          <a:prstGeom prst="rect">
            <a:avLst/>
          </a:prstGeom>
          <a:noFill/>
        </p:spPr>
        <p:txBody>
          <a:bodyPr wrap="square" rtlCol="0">
            <a:spAutoFit/>
          </a:bodyPr>
          <a:lstStyle/>
          <a:p>
            <a:r>
              <a:rPr lang="en-US" dirty="0" err="1"/>
              <a:t>Jberkhei@asu.edu</a:t>
            </a:r>
            <a:endParaRPr lang="en-US" dirty="0"/>
          </a:p>
        </p:txBody>
      </p:sp>
      <p:sp>
        <p:nvSpPr>
          <p:cNvPr id="6" name="TextBox 5">
            <a:extLst>
              <a:ext uri="{FF2B5EF4-FFF2-40B4-BE49-F238E27FC236}">
                <a16:creationId xmlns:a16="http://schemas.microsoft.com/office/drawing/2014/main" id="{6D46527B-46AB-0B44-811C-967F7B4F4D0B}"/>
              </a:ext>
            </a:extLst>
          </p:cNvPr>
          <p:cNvSpPr txBox="1"/>
          <p:nvPr/>
        </p:nvSpPr>
        <p:spPr>
          <a:xfrm>
            <a:off x="1970315" y="188655"/>
            <a:ext cx="7808382" cy="861774"/>
          </a:xfrm>
          <a:prstGeom prst="rect">
            <a:avLst/>
          </a:prstGeom>
          <a:noFill/>
        </p:spPr>
        <p:txBody>
          <a:bodyPr wrap="square" rtlCol="0">
            <a:spAutoFit/>
          </a:bodyPr>
          <a:lstStyle/>
          <a:p>
            <a:pPr algn="ctr"/>
            <a:r>
              <a:rPr lang="en-US" sz="3200" b="1" dirty="0">
                <a:solidFill>
                  <a:prstClr val="white"/>
                </a:solidFill>
                <a:latin typeface="+mj-lt"/>
              </a:rPr>
              <a:t>SKYSURF: Measuring the Brightness of the Sky</a:t>
            </a:r>
            <a:br>
              <a:rPr lang="en-US" sz="2000" b="1" dirty="0">
                <a:solidFill>
                  <a:prstClr val="white"/>
                </a:solidFill>
                <a:latin typeface="Calibri Light" panose="020F0302020204030204"/>
              </a:rPr>
            </a:br>
            <a:endParaRPr lang="en-US" dirty="0"/>
          </a:p>
        </p:txBody>
      </p:sp>
    </p:spTree>
    <p:extLst>
      <p:ext uri="{BB962C8B-B14F-4D97-AF65-F5344CB8AC3E}">
        <p14:creationId xmlns:p14="http://schemas.microsoft.com/office/powerpoint/2010/main" val="389265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C54F34-02A0-7D4E-A4A4-805A21E234EF}"/>
              </a:ext>
            </a:extLst>
          </p:cNvPr>
          <p:cNvSpPr txBox="1"/>
          <p:nvPr/>
        </p:nvSpPr>
        <p:spPr>
          <a:xfrm>
            <a:off x="262233" y="5461315"/>
            <a:ext cx="6867437" cy="923330"/>
          </a:xfrm>
          <a:prstGeom prst="rect">
            <a:avLst/>
          </a:prstGeom>
          <a:ln w="12700">
            <a:solidFill>
              <a:srgbClr val="0070C0"/>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Background light levels as a function of wavelength – galaxies make up the red points, and direct measurements are the blue points. SKYSURF will help address the difference.</a:t>
            </a:r>
          </a:p>
        </p:txBody>
      </p:sp>
      <p:sp>
        <p:nvSpPr>
          <p:cNvPr id="3" name="TextBox 2">
            <a:extLst>
              <a:ext uri="{FF2B5EF4-FFF2-40B4-BE49-F238E27FC236}">
                <a16:creationId xmlns:a16="http://schemas.microsoft.com/office/drawing/2014/main" id="{A0E27BB8-A683-E843-B0C6-56C327A68BC1}"/>
              </a:ext>
            </a:extLst>
          </p:cNvPr>
          <p:cNvSpPr txBox="1"/>
          <p:nvPr/>
        </p:nvSpPr>
        <p:spPr>
          <a:xfrm>
            <a:off x="7708772" y="4799596"/>
            <a:ext cx="4220995" cy="1323439"/>
          </a:xfrm>
          <a:prstGeom prst="rect">
            <a:avLst/>
          </a:prstGeom>
          <a:ln w="12700">
            <a:solidFill>
              <a:schemeClr val="accent2"/>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This is an outside-in view of the solar system showing the New Horizons probe. All the grey dots contribute to the zodiacal light</a:t>
            </a:r>
          </a:p>
        </p:txBody>
      </p:sp>
      <p:sp>
        <p:nvSpPr>
          <p:cNvPr id="4" name="TextBox 3">
            <a:extLst>
              <a:ext uri="{FF2B5EF4-FFF2-40B4-BE49-F238E27FC236}">
                <a16:creationId xmlns:a16="http://schemas.microsoft.com/office/drawing/2014/main" id="{02556D1B-B48B-0F4C-BA73-59BB2A40551D}"/>
              </a:ext>
            </a:extLst>
          </p:cNvPr>
          <p:cNvSpPr txBox="1"/>
          <p:nvPr/>
        </p:nvSpPr>
        <p:spPr>
          <a:xfrm>
            <a:off x="516834" y="243500"/>
            <a:ext cx="10588488" cy="861774"/>
          </a:xfrm>
          <a:prstGeom prst="rect">
            <a:avLst/>
          </a:prstGeom>
          <a:noFill/>
        </p:spPr>
        <p:txBody>
          <a:bodyPr wrap="square" rtlCol="0">
            <a:spAutoFit/>
          </a:bodyPr>
          <a:lstStyle/>
          <a:p>
            <a:pPr algn="ctr"/>
            <a:r>
              <a:rPr lang="en-US" sz="3200" b="1" dirty="0">
                <a:solidFill>
                  <a:prstClr val="white"/>
                </a:solidFill>
                <a:latin typeface="+mj-lt"/>
                <a:ea typeface="+mj-ea"/>
                <a:cs typeface="+mj-cs"/>
              </a:rPr>
              <a:t>SKYSURF: Measuring the Brightness of the Sky</a:t>
            </a:r>
            <a:br>
              <a:rPr lang="en-US" sz="3600" b="1" dirty="0">
                <a:solidFill>
                  <a:prstClr val="white"/>
                </a:solidFill>
                <a:latin typeface="Calibri Light" panose="020F0302020204030204"/>
                <a:ea typeface="+mj-ea"/>
                <a:cs typeface="+mj-cs"/>
              </a:rPr>
            </a:br>
            <a:endParaRPr lang="en-US" dirty="0"/>
          </a:p>
        </p:txBody>
      </p:sp>
      <p:pic>
        <p:nvPicPr>
          <p:cNvPr id="5" name="Picture 4" descr="Graphical user interface, chart, map&#10;&#10;Description automatically generated">
            <a:extLst>
              <a:ext uri="{FF2B5EF4-FFF2-40B4-BE49-F238E27FC236}">
                <a16:creationId xmlns:a16="http://schemas.microsoft.com/office/drawing/2014/main" id="{B79D5C10-A02E-BD45-932A-8D787F366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32" y="1432738"/>
            <a:ext cx="6867437" cy="3286539"/>
          </a:xfrm>
          <a:prstGeom prst="rect">
            <a:avLst/>
          </a:prstGeom>
          <a:ln>
            <a:solidFill>
              <a:schemeClr val="accent2"/>
            </a:solidFill>
          </a:ln>
        </p:spPr>
      </p:pic>
      <p:pic>
        <p:nvPicPr>
          <p:cNvPr id="6" name="Picture 4" descr="Diagram, schematic&#10;&#10;Description automatically generated">
            <a:extLst>
              <a:ext uri="{FF2B5EF4-FFF2-40B4-BE49-F238E27FC236}">
                <a16:creationId xmlns:a16="http://schemas.microsoft.com/office/drawing/2014/main" id="{83030119-4C53-4F45-9C02-9B9F8B89BECD}"/>
              </a:ext>
            </a:extLst>
          </p:cNvPr>
          <p:cNvPicPr>
            <a:picLocks noChangeAspect="1"/>
          </p:cNvPicPr>
          <p:nvPr/>
        </p:nvPicPr>
        <p:blipFill>
          <a:blip r:embed="rId3"/>
          <a:stretch>
            <a:fillRect/>
          </a:stretch>
        </p:blipFill>
        <p:spPr>
          <a:xfrm>
            <a:off x="7636691" y="1423153"/>
            <a:ext cx="4293076" cy="2732541"/>
          </a:xfrm>
          <a:prstGeom prst="rect">
            <a:avLst/>
          </a:prstGeom>
        </p:spPr>
      </p:pic>
      <p:sp>
        <p:nvSpPr>
          <p:cNvPr id="7" name="TextBox 6">
            <a:extLst>
              <a:ext uri="{FF2B5EF4-FFF2-40B4-BE49-F238E27FC236}">
                <a16:creationId xmlns:a16="http://schemas.microsoft.com/office/drawing/2014/main" id="{97646FCF-2868-B946-A981-1A5591D407A1}"/>
              </a:ext>
            </a:extLst>
          </p:cNvPr>
          <p:cNvSpPr txBox="1"/>
          <p:nvPr/>
        </p:nvSpPr>
        <p:spPr>
          <a:xfrm>
            <a:off x="10295327" y="6474549"/>
            <a:ext cx="1896673" cy="369332"/>
          </a:xfrm>
          <a:prstGeom prst="rect">
            <a:avLst/>
          </a:prstGeom>
          <a:noFill/>
        </p:spPr>
        <p:txBody>
          <a:bodyPr wrap="none" rtlCol="0">
            <a:spAutoFit/>
          </a:bodyPr>
          <a:lstStyle/>
          <a:p>
            <a:r>
              <a:rPr lang="en-US" dirty="0" err="1"/>
              <a:t>jberkhei@asu.edu</a:t>
            </a:r>
            <a:endParaRPr lang="en-US" dirty="0"/>
          </a:p>
        </p:txBody>
      </p:sp>
      <p:pic>
        <p:nvPicPr>
          <p:cNvPr id="9" name="Picture 8">
            <a:extLst>
              <a:ext uri="{FF2B5EF4-FFF2-40B4-BE49-F238E27FC236}">
                <a16:creationId xmlns:a16="http://schemas.microsoft.com/office/drawing/2014/main" id="{3F9704A9-50B0-4A4E-9D4A-8F5EBA7BE2FF}"/>
              </a:ext>
            </a:extLst>
          </p:cNvPr>
          <p:cNvPicPr>
            <a:picLocks noChangeAspect="1"/>
          </p:cNvPicPr>
          <p:nvPr/>
        </p:nvPicPr>
        <p:blipFill>
          <a:blip r:embed="rId4"/>
          <a:stretch>
            <a:fillRect/>
          </a:stretch>
        </p:blipFill>
        <p:spPr>
          <a:xfrm>
            <a:off x="516834" y="4716265"/>
            <a:ext cx="6612835" cy="294631"/>
          </a:xfrm>
          <a:prstGeom prst="rect">
            <a:avLst/>
          </a:prstGeom>
        </p:spPr>
      </p:pic>
      <p:sp>
        <p:nvSpPr>
          <p:cNvPr id="10" name="TextBox 9">
            <a:extLst>
              <a:ext uri="{FF2B5EF4-FFF2-40B4-BE49-F238E27FC236}">
                <a16:creationId xmlns:a16="http://schemas.microsoft.com/office/drawing/2014/main" id="{3AE8DC8B-B2E6-6244-88EA-032CCD66D6E4}"/>
              </a:ext>
            </a:extLst>
          </p:cNvPr>
          <p:cNvSpPr txBox="1"/>
          <p:nvPr/>
        </p:nvSpPr>
        <p:spPr>
          <a:xfrm>
            <a:off x="262232" y="4655826"/>
            <a:ext cx="413630" cy="429677"/>
          </a:xfrm>
          <a:prstGeom prst="rect">
            <a:avLst/>
          </a:prstGeom>
          <a:solidFill>
            <a:schemeClr val="tx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CB50C94B-22A3-944A-85B4-2C7D50D388C9}"/>
              </a:ext>
            </a:extLst>
          </p:cNvPr>
          <p:cNvSpPr txBox="1"/>
          <p:nvPr/>
        </p:nvSpPr>
        <p:spPr>
          <a:xfrm>
            <a:off x="262232" y="4999649"/>
            <a:ext cx="6867437" cy="307777"/>
          </a:xfrm>
          <a:prstGeom prst="rect">
            <a:avLst/>
          </a:prstGeom>
          <a:solidFill>
            <a:schemeClr val="tx1"/>
          </a:solidFill>
        </p:spPr>
        <p:txBody>
          <a:bodyPr wrap="square" rtlCol="0">
            <a:spAutoFit/>
          </a:bodyPr>
          <a:lstStyle/>
          <a:p>
            <a:pPr algn="ctr"/>
            <a:r>
              <a:rPr lang="en-US" sz="1400" dirty="0">
                <a:solidFill>
                  <a:schemeClr val="bg1"/>
                </a:solidFill>
              </a:rPr>
              <a:t>Wavelength</a:t>
            </a:r>
          </a:p>
        </p:txBody>
      </p:sp>
      <p:sp>
        <p:nvSpPr>
          <p:cNvPr id="8" name="TextBox 7">
            <a:extLst>
              <a:ext uri="{FF2B5EF4-FFF2-40B4-BE49-F238E27FC236}">
                <a16:creationId xmlns:a16="http://schemas.microsoft.com/office/drawing/2014/main" id="{9A1C5DDB-97C1-3E42-9C96-AC4DD7844A64}"/>
              </a:ext>
            </a:extLst>
          </p:cNvPr>
          <p:cNvSpPr txBox="1"/>
          <p:nvPr/>
        </p:nvSpPr>
        <p:spPr>
          <a:xfrm>
            <a:off x="7636688" y="4047972"/>
            <a:ext cx="3712029" cy="215444"/>
          </a:xfrm>
          <a:prstGeom prst="rect">
            <a:avLst/>
          </a:prstGeom>
          <a:noFill/>
        </p:spPr>
        <p:txBody>
          <a:bodyPr wrap="square" rtlCol="0">
            <a:spAutoFit/>
          </a:bodyPr>
          <a:lstStyle/>
          <a:p>
            <a:r>
              <a:rPr lang="en-US" sz="800" dirty="0"/>
              <a:t>Retrieved from </a:t>
            </a:r>
            <a:r>
              <a:rPr lang="en-US" sz="800" dirty="0">
                <a:hlinkClick r:id="rId5">
                  <a:extLst>
                    <a:ext uri="{A12FA001-AC4F-418D-AE19-62706E023703}">
                      <ahyp:hlinkClr xmlns:ahyp="http://schemas.microsoft.com/office/drawing/2018/hyperlinkcolor" val="tx"/>
                    </a:ext>
                  </a:extLst>
                </a:hlinkClick>
              </a:rPr>
              <a:t>https://astronomy.com/magazine/ask-</a:t>
            </a:r>
            <a:r>
              <a:rPr lang="en-US" sz="800" dirty="0"/>
              <a:t>	</a:t>
            </a:r>
            <a:r>
              <a:rPr lang="en-US" sz="800" dirty="0" err="1"/>
              <a:t>astro</a:t>
            </a:r>
            <a:r>
              <a:rPr lang="en-US" sz="800" dirty="0"/>
              <a:t>/2014/01/new-horizons</a:t>
            </a:r>
          </a:p>
        </p:txBody>
      </p:sp>
      <p:sp>
        <p:nvSpPr>
          <p:cNvPr id="12" name="TextBox 11">
            <a:extLst>
              <a:ext uri="{FF2B5EF4-FFF2-40B4-BE49-F238E27FC236}">
                <a16:creationId xmlns:a16="http://schemas.microsoft.com/office/drawing/2014/main" id="{25CD6822-F68E-204F-AE4A-B67380DBF245}"/>
              </a:ext>
            </a:extLst>
          </p:cNvPr>
          <p:cNvSpPr txBox="1"/>
          <p:nvPr/>
        </p:nvSpPr>
        <p:spPr>
          <a:xfrm>
            <a:off x="551783" y="4605163"/>
            <a:ext cx="413630"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77216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0475-6BE3-2848-91F7-C83DAFACCE7F}"/>
              </a:ext>
            </a:extLst>
          </p:cNvPr>
          <p:cNvSpPr>
            <a:spLocks noGrp="1"/>
          </p:cNvSpPr>
          <p:nvPr>
            <p:ph type="title"/>
          </p:nvPr>
        </p:nvSpPr>
        <p:spPr>
          <a:xfrm>
            <a:off x="838200" y="601119"/>
            <a:ext cx="10515600" cy="1011288"/>
          </a:xfrm>
        </p:spPr>
        <p:txBody>
          <a:bodyPr>
            <a:normAutofit fontScale="90000"/>
          </a:bodyPr>
          <a:lstStyle/>
          <a:p>
            <a:pPr algn="ctr"/>
            <a:r>
              <a:rPr lang="en-US" sz="3600" b="1" dirty="0">
                <a:solidFill>
                  <a:prstClr val="white"/>
                </a:solidFill>
              </a:rPr>
              <a:t>SKYSURF: Measuring the Brightness of the Sky</a:t>
            </a:r>
            <a:br>
              <a:rPr lang="en-US" sz="4800" b="1" dirty="0">
                <a:solidFill>
                  <a:prstClr val="white"/>
                </a:solidFill>
              </a:rPr>
            </a:br>
            <a:br>
              <a:rPr lang="en-US" dirty="0"/>
            </a:br>
            <a:endParaRPr lang="en-US" dirty="0"/>
          </a:p>
        </p:txBody>
      </p:sp>
      <p:pic>
        <p:nvPicPr>
          <p:cNvPr id="3" name="Picture 2" descr="A picture containing outdoor object, star, night sky&#10;&#10;Description automatically generated">
            <a:extLst>
              <a:ext uri="{FF2B5EF4-FFF2-40B4-BE49-F238E27FC236}">
                <a16:creationId xmlns:a16="http://schemas.microsoft.com/office/drawing/2014/main" id="{47CF3115-A689-994D-933B-95D0929F4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62" y="2006830"/>
            <a:ext cx="6209368" cy="2944413"/>
          </a:xfrm>
          <a:prstGeom prst="rect">
            <a:avLst/>
          </a:prstGeom>
          <a:ln>
            <a:solidFill>
              <a:schemeClr val="accent2"/>
            </a:solidFill>
          </a:ln>
        </p:spPr>
      </p:pic>
      <p:sp>
        <p:nvSpPr>
          <p:cNvPr id="4" name="TextBox 3">
            <a:extLst>
              <a:ext uri="{FF2B5EF4-FFF2-40B4-BE49-F238E27FC236}">
                <a16:creationId xmlns:a16="http://schemas.microsoft.com/office/drawing/2014/main" id="{110E26F6-2169-4847-A824-88D884DEB349}"/>
              </a:ext>
            </a:extLst>
          </p:cNvPr>
          <p:cNvSpPr txBox="1"/>
          <p:nvPr/>
        </p:nvSpPr>
        <p:spPr>
          <a:xfrm>
            <a:off x="381747" y="1489292"/>
            <a:ext cx="5752914" cy="369332"/>
          </a:xfrm>
          <a:prstGeom prst="rect">
            <a:avLst/>
          </a:prstGeom>
          <a:noFill/>
        </p:spPr>
        <p:txBody>
          <a:bodyPr wrap="square" rtlCol="0">
            <a:spAutoFit/>
          </a:bodyPr>
          <a:lstStyle/>
          <a:p>
            <a:r>
              <a:rPr lang="en-US" dirty="0"/>
              <a:t>Before Correction                           After Correction</a:t>
            </a:r>
          </a:p>
        </p:txBody>
      </p:sp>
      <p:sp>
        <p:nvSpPr>
          <p:cNvPr id="8" name="TextBox 7">
            <a:extLst>
              <a:ext uri="{FF2B5EF4-FFF2-40B4-BE49-F238E27FC236}">
                <a16:creationId xmlns:a16="http://schemas.microsoft.com/office/drawing/2014/main" id="{BAA2C4E4-38DA-BF4F-8A74-D487B1F3208D}"/>
              </a:ext>
            </a:extLst>
          </p:cNvPr>
          <p:cNvSpPr txBox="1"/>
          <p:nvPr/>
        </p:nvSpPr>
        <p:spPr>
          <a:xfrm>
            <a:off x="245675" y="5470097"/>
            <a:ext cx="6177458" cy="400110"/>
          </a:xfrm>
          <a:prstGeom prst="rect">
            <a:avLst/>
          </a:prstGeom>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t>Charges have been imperfectly transferred up the image.</a:t>
            </a:r>
          </a:p>
        </p:txBody>
      </p:sp>
      <p:sp>
        <p:nvSpPr>
          <p:cNvPr id="9" name="TextBox 8">
            <a:extLst>
              <a:ext uri="{FF2B5EF4-FFF2-40B4-BE49-F238E27FC236}">
                <a16:creationId xmlns:a16="http://schemas.microsoft.com/office/drawing/2014/main" id="{B00577D8-2DC1-7040-B8CF-A89F36DF648D}"/>
              </a:ext>
            </a:extLst>
          </p:cNvPr>
          <p:cNvSpPr txBox="1"/>
          <p:nvPr/>
        </p:nvSpPr>
        <p:spPr>
          <a:xfrm>
            <a:off x="10295327" y="6488668"/>
            <a:ext cx="1896673" cy="369332"/>
          </a:xfrm>
          <a:prstGeom prst="rect">
            <a:avLst/>
          </a:prstGeom>
          <a:noFill/>
        </p:spPr>
        <p:txBody>
          <a:bodyPr wrap="none" rtlCol="0">
            <a:spAutoFit/>
          </a:bodyPr>
          <a:lstStyle/>
          <a:p>
            <a:r>
              <a:rPr lang="en-US" dirty="0" err="1"/>
              <a:t>jberkhei@asu.edu</a:t>
            </a:r>
            <a:endParaRPr lang="en-US" dirty="0"/>
          </a:p>
        </p:txBody>
      </p:sp>
      <p:sp>
        <p:nvSpPr>
          <p:cNvPr id="5" name="TextBox 4">
            <a:extLst>
              <a:ext uri="{FF2B5EF4-FFF2-40B4-BE49-F238E27FC236}">
                <a16:creationId xmlns:a16="http://schemas.microsoft.com/office/drawing/2014/main" id="{1A857441-C9CB-6F4B-AA69-8DA9AF603CCA}"/>
              </a:ext>
            </a:extLst>
          </p:cNvPr>
          <p:cNvSpPr txBox="1"/>
          <p:nvPr/>
        </p:nvSpPr>
        <p:spPr>
          <a:xfrm>
            <a:off x="245675" y="5041393"/>
            <a:ext cx="6025058" cy="338554"/>
          </a:xfrm>
          <a:prstGeom prst="rect">
            <a:avLst/>
          </a:prstGeom>
          <a:noFill/>
        </p:spPr>
        <p:txBody>
          <a:bodyPr wrap="square" rtlCol="0">
            <a:spAutoFit/>
          </a:bodyPr>
          <a:lstStyle/>
          <a:p>
            <a:r>
              <a:rPr lang="en-US" sz="800" dirty="0"/>
              <a:t>Retrieved from </a:t>
            </a:r>
            <a:r>
              <a:rPr lang="en-US" sz="800" dirty="0">
                <a:hlinkClick r:id="rId3"/>
              </a:rPr>
              <a:t>https://</a:t>
            </a:r>
            <a:r>
              <a:rPr lang="en-US" sz="800" dirty="0" err="1">
                <a:hlinkClick r:id="rId3"/>
              </a:rPr>
              <a:t>hst-</a:t>
            </a:r>
            <a:r>
              <a:rPr lang="en-US" sz="800" dirty="0" err="1"/>
              <a:t>docs.stsci.edu</a:t>
            </a:r>
            <a:r>
              <a:rPr lang="en-US" sz="800" dirty="0"/>
              <a:t>/</a:t>
            </a:r>
            <a:r>
              <a:rPr lang="en-US" sz="800" dirty="0" err="1"/>
              <a:t>acsdhb</a:t>
            </a:r>
            <a:r>
              <a:rPr lang="en-US" sz="800" dirty="0"/>
              <a:t>/chapter-4-acs-data-processing-considerations/4-6-wfc-ccd-detector-charge-transfer-efficiency-cte</a:t>
            </a:r>
          </a:p>
        </p:txBody>
      </p:sp>
      <p:sp>
        <p:nvSpPr>
          <p:cNvPr id="11" name="TextBox 10">
            <a:extLst>
              <a:ext uri="{FF2B5EF4-FFF2-40B4-BE49-F238E27FC236}">
                <a16:creationId xmlns:a16="http://schemas.microsoft.com/office/drawing/2014/main" id="{51EA9725-94A1-8243-B9AE-7F23C0A7F649}"/>
              </a:ext>
            </a:extLst>
          </p:cNvPr>
          <p:cNvSpPr txBox="1"/>
          <p:nvPr/>
        </p:nvSpPr>
        <p:spPr>
          <a:xfrm>
            <a:off x="7053943" y="2006830"/>
            <a:ext cx="4735328" cy="3170099"/>
          </a:xfrm>
          <a:prstGeom prst="rect">
            <a:avLst/>
          </a:prstGeom>
          <a:ln w="12700">
            <a:solidFill>
              <a:srgbClr val="0070C0"/>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solidFill>
                  <a:schemeClr val="bg1"/>
                </a:solidFill>
              </a:rPr>
              <a:t>When cameras on HST take an image, light hits pixels in the camera, and knocks off some electrons. These charges are then read down the camera at the end of the exposure. However, the process of reading down change transfer is imperfect. There is a correction to this effect that is applied after the fact, however we need to make sure that that correction isn't affecting our measurement.</a:t>
            </a:r>
          </a:p>
        </p:txBody>
      </p:sp>
    </p:spTree>
    <p:extLst>
      <p:ext uri="{BB962C8B-B14F-4D97-AF65-F5344CB8AC3E}">
        <p14:creationId xmlns:p14="http://schemas.microsoft.com/office/powerpoint/2010/main" val="3202948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4948-24DC-0D47-AAA7-9790A34CB2FE}"/>
              </a:ext>
            </a:extLst>
          </p:cNvPr>
          <p:cNvSpPr>
            <a:spLocks noGrp="1"/>
          </p:cNvSpPr>
          <p:nvPr>
            <p:ph type="title"/>
          </p:nvPr>
        </p:nvSpPr>
        <p:spPr>
          <a:xfrm>
            <a:off x="838200" y="0"/>
            <a:ext cx="10515600" cy="1325563"/>
          </a:xfrm>
        </p:spPr>
        <p:txBody>
          <a:bodyPr/>
          <a:lstStyle/>
          <a:p>
            <a:pPr algn="ctr"/>
            <a:r>
              <a:rPr lang="en-US" sz="3200" b="1" dirty="0">
                <a:solidFill>
                  <a:prstClr val="white"/>
                </a:solidFill>
              </a:rPr>
              <a:t>SKYSURF: Measuring the Brightness of the Sky</a:t>
            </a:r>
            <a:br>
              <a:rPr lang="en-US" sz="6000" b="1" dirty="0">
                <a:solidFill>
                  <a:prstClr val="white"/>
                </a:solidFill>
              </a:rPr>
            </a:br>
            <a:endParaRPr lang="en-US" sz="2400" dirty="0"/>
          </a:p>
        </p:txBody>
      </p:sp>
      <p:pic>
        <p:nvPicPr>
          <p:cNvPr id="3" name="Picture 2" descr="Chart, scatter chart&#10;&#10;Description automatically generated">
            <a:extLst>
              <a:ext uri="{FF2B5EF4-FFF2-40B4-BE49-F238E27FC236}">
                <a16:creationId xmlns:a16="http://schemas.microsoft.com/office/drawing/2014/main" id="{72AA09AF-8DCE-0E42-91CF-A54B26EAA128}"/>
              </a:ext>
            </a:extLst>
          </p:cNvPr>
          <p:cNvPicPr>
            <a:picLocks noChangeAspect="1"/>
          </p:cNvPicPr>
          <p:nvPr/>
        </p:nvPicPr>
        <p:blipFill>
          <a:blip r:embed="rId2"/>
          <a:stretch>
            <a:fillRect/>
          </a:stretch>
        </p:blipFill>
        <p:spPr>
          <a:xfrm>
            <a:off x="672429" y="1325563"/>
            <a:ext cx="4988142" cy="3437611"/>
          </a:xfrm>
          <a:prstGeom prst="rect">
            <a:avLst/>
          </a:prstGeom>
          <a:ln w="12700">
            <a:solidFill>
              <a:schemeClr val="accent2"/>
            </a:solidFill>
          </a:ln>
        </p:spPr>
      </p:pic>
      <p:sp>
        <p:nvSpPr>
          <p:cNvPr id="4" name="TextBox 3">
            <a:extLst>
              <a:ext uri="{FF2B5EF4-FFF2-40B4-BE49-F238E27FC236}">
                <a16:creationId xmlns:a16="http://schemas.microsoft.com/office/drawing/2014/main" id="{F9A675EB-09A0-6540-8446-DED7BCD3427E}"/>
              </a:ext>
            </a:extLst>
          </p:cNvPr>
          <p:cNvSpPr txBox="1"/>
          <p:nvPr/>
        </p:nvSpPr>
        <p:spPr>
          <a:xfrm>
            <a:off x="672429" y="4969867"/>
            <a:ext cx="10307351" cy="1323439"/>
          </a:xfrm>
          <a:prstGeom prst="rect">
            <a:avLst/>
          </a:prstGeom>
          <a:noFill/>
          <a:ln>
            <a:solidFill>
              <a:schemeClr val="accent2"/>
            </a:solidFill>
          </a:ln>
        </p:spPr>
        <p:txBody>
          <a:bodyPr wrap="square" rtlCol="0">
            <a:spAutoFit/>
          </a:bodyPr>
          <a:lstStyle/>
          <a:p>
            <a:pPr algn="ctr"/>
            <a:r>
              <a:rPr lang="en-US" sz="2000" dirty="0"/>
              <a:t>The plots demonstrate the difference between the two calibrations. By comparing measurements using various calibrations, we will determine if our sky brightness measurements are accurate. The small difference between the two calibrations, and the lack of correlation between the difference in time, suggests that it is not affecting our measurements.</a:t>
            </a:r>
          </a:p>
        </p:txBody>
      </p:sp>
      <p:sp>
        <p:nvSpPr>
          <p:cNvPr id="5" name="TextBox 4">
            <a:extLst>
              <a:ext uri="{FF2B5EF4-FFF2-40B4-BE49-F238E27FC236}">
                <a16:creationId xmlns:a16="http://schemas.microsoft.com/office/drawing/2014/main" id="{01ECDB45-750F-624F-BFCB-2CC5788D799E}"/>
              </a:ext>
            </a:extLst>
          </p:cNvPr>
          <p:cNvSpPr txBox="1"/>
          <p:nvPr/>
        </p:nvSpPr>
        <p:spPr>
          <a:xfrm>
            <a:off x="10297886" y="6508750"/>
            <a:ext cx="1894114" cy="369332"/>
          </a:xfrm>
          <a:prstGeom prst="rect">
            <a:avLst/>
          </a:prstGeom>
          <a:noFill/>
        </p:spPr>
        <p:txBody>
          <a:bodyPr wrap="square" rtlCol="0">
            <a:spAutoFit/>
          </a:bodyPr>
          <a:lstStyle/>
          <a:p>
            <a:r>
              <a:rPr lang="en-US" dirty="0" err="1"/>
              <a:t>jberkhei@asu.edu</a:t>
            </a:r>
            <a:endParaRPr lang="en-US" dirty="0"/>
          </a:p>
        </p:txBody>
      </p:sp>
      <p:pic>
        <p:nvPicPr>
          <p:cNvPr id="9" name="Picture 8" descr="Chart, bar chart&#10;&#10;Description automatically generated">
            <a:extLst>
              <a:ext uri="{FF2B5EF4-FFF2-40B4-BE49-F238E27FC236}">
                <a16:creationId xmlns:a16="http://schemas.microsoft.com/office/drawing/2014/main" id="{DBC9A259-39DC-8540-ABC3-2AC2CC060C4E}"/>
              </a:ext>
            </a:extLst>
          </p:cNvPr>
          <p:cNvPicPr>
            <a:picLocks noChangeAspect="1"/>
          </p:cNvPicPr>
          <p:nvPr/>
        </p:nvPicPr>
        <p:blipFill>
          <a:blip r:embed="rId3"/>
          <a:stretch>
            <a:fillRect/>
          </a:stretch>
        </p:blipFill>
        <p:spPr>
          <a:xfrm>
            <a:off x="6531431" y="1596068"/>
            <a:ext cx="4448349" cy="2896599"/>
          </a:xfrm>
          <a:prstGeom prst="rect">
            <a:avLst/>
          </a:prstGeom>
          <a:ln>
            <a:solidFill>
              <a:schemeClr val="accent2"/>
            </a:solidFill>
          </a:ln>
        </p:spPr>
      </p:pic>
    </p:spTree>
    <p:extLst>
      <p:ext uri="{BB962C8B-B14F-4D97-AF65-F5344CB8AC3E}">
        <p14:creationId xmlns:p14="http://schemas.microsoft.com/office/powerpoint/2010/main" val="1899853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outdoor, star, night&#10;&#10;Description automatically generated">
            <a:extLst>
              <a:ext uri="{FF2B5EF4-FFF2-40B4-BE49-F238E27FC236}">
                <a16:creationId xmlns:a16="http://schemas.microsoft.com/office/drawing/2014/main" id="{7B67B964-7D20-124A-A7B5-30AC95067EA6}"/>
              </a:ext>
            </a:extLst>
          </p:cNvPr>
          <p:cNvPicPr>
            <a:picLocks noChangeAspect="1"/>
          </p:cNvPicPr>
          <p:nvPr/>
        </p:nvPicPr>
        <p:blipFill rotWithShape="1">
          <a:blip r:embed="rId2">
            <a:alphaModFix amt="70000"/>
          </a:blip>
          <a:srcRect l="444"/>
          <a:stretch/>
        </p:blipFill>
        <p:spPr>
          <a:xfrm>
            <a:off x="0" y="0"/>
            <a:ext cx="12192000" cy="6857990"/>
          </a:xfrm>
          <a:prstGeom prst="rect">
            <a:avLst/>
          </a:prstGeom>
        </p:spPr>
      </p:pic>
      <p:sp>
        <p:nvSpPr>
          <p:cNvPr id="5" name="TextBox 4">
            <a:extLst>
              <a:ext uri="{FF2B5EF4-FFF2-40B4-BE49-F238E27FC236}">
                <a16:creationId xmlns:a16="http://schemas.microsoft.com/office/drawing/2014/main" id="{0E817514-D3FA-C344-AE3D-251A0CC3EFEC}"/>
              </a:ext>
            </a:extLst>
          </p:cNvPr>
          <p:cNvSpPr txBox="1"/>
          <p:nvPr/>
        </p:nvSpPr>
        <p:spPr>
          <a:xfrm>
            <a:off x="479685" y="344774"/>
            <a:ext cx="6940446" cy="707886"/>
          </a:xfrm>
          <a:prstGeom prst="rect">
            <a:avLst/>
          </a:prstGeom>
          <a:noFill/>
        </p:spPr>
        <p:txBody>
          <a:bodyPr wrap="square" rtlCol="0">
            <a:spAutoFit/>
          </a:bodyPr>
          <a:lstStyle/>
          <a:p>
            <a:r>
              <a:rPr lang="en-US" sz="4000" dirty="0">
                <a:solidFill>
                  <a:schemeClr val="accent2"/>
                </a:solidFill>
              </a:rPr>
              <a:t>Questions…</a:t>
            </a:r>
          </a:p>
        </p:txBody>
      </p:sp>
      <p:sp>
        <p:nvSpPr>
          <p:cNvPr id="6" name="TextBox 5">
            <a:extLst>
              <a:ext uri="{FF2B5EF4-FFF2-40B4-BE49-F238E27FC236}">
                <a16:creationId xmlns:a16="http://schemas.microsoft.com/office/drawing/2014/main" id="{AB771684-4A89-AB4A-83E9-698D6C23767A}"/>
              </a:ext>
            </a:extLst>
          </p:cNvPr>
          <p:cNvSpPr txBox="1"/>
          <p:nvPr/>
        </p:nvSpPr>
        <p:spPr>
          <a:xfrm>
            <a:off x="10178144" y="6389914"/>
            <a:ext cx="1915886" cy="369332"/>
          </a:xfrm>
          <a:prstGeom prst="rect">
            <a:avLst/>
          </a:prstGeom>
          <a:noFill/>
        </p:spPr>
        <p:txBody>
          <a:bodyPr wrap="square" rtlCol="0">
            <a:spAutoFit/>
          </a:bodyPr>
          <a:lstStyle/>
          <a:p>
            <a:r>
              <a:rPr lang="en-US" dirty="0" err="1"/>
              <a:t>jberkhei@asu.edu</a:t>
            </a:r>
            <a:endParaRPr lang="en-US" dirty="0"/>
          </a:p>
        </p:txBody>
      </p:sp>
    </p:spTree>
    <p:extLst>
      <p:ext uri="{BB962C8B-B14F-4D97-AF65-F5344CB8AC3E}">
        <p14:creationId xmlns:p14="http://schemas.microsoft.com/office/powerpoint/2010/main" val="19898082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2968</TotalTime>
  <Words>437</Words>
  <Application>Microsoft Macintosh PowerPoint</Application>
  <PresentationFormat>Widescreen</PresentationFormat>
  <Paragraphs>30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SKYSURF: Measuring the Brightness of the Sky  </vt:lpstr>
      <vt:lpstr>SKYSURF: Measuring the Brightness of the Sky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SKYSURF: Measuring the Brightness of the Sky Presented by Jessica Berkheimer</dc:title>
  <dc:creator>jessica berkheimer</dc:creator>
  <cp:lastModifiedBy>jessica berkheimer</cp:lastModifiedBy>
  <cp:revision>15</cp:revision>
  <dcterms:created xsi:type="dcterms:W3CDTF">2021-02-16T23:11:03Z</dcterms:created>
  <dcterms:modified xsi:type="dcterms:W3CDTF">2021-04-02T21:40:24Z</dcterms:modified>
</cp:coreProperties>
</file>